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196E499-BEA6-6DBC-3704-B3F8E4F0B07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PE"/>
          </a:p>
        </p:txBody>
      </p:sp>
      <p:sp>
        <p:nvSpPr>
          <p:cNvPr id="3" name="Subtítulo 2">
            <a:extLst>
              <a:ext uri="{FF2B5EF4-FFF2-40B4-BE49-F238E27FC236}">
                <a16:creationId xmlns:a16="http://schemas.microsoft.com/office/drawing/2014/main" id="{4E00B8C6-9ABD-84A4-CAE4-38E34642A0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PE"/>
          </a:p>
        </p:txBody>
      </p:sp>
      <p:sp>
        <p:nvSpPr>
          <p:cNvPr id="4" name="Marcador de fecha 3">
            <a:extLst>
              <a:ext uri="{FF2B5EF4-FFF2-40B4-BE49-F238E27FC236}">
                <a16:creationId xmlns:a16="http://schemas.microsoft.com/office/drawing/2014/main" id="{9E53A57C-830D-A89B-0DF1-E47572FF3F7D}"/>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5" name="Marcador de pie de página 4">
            <a:extLst>
              <a:ext uri="{FF2B5EF4-FFF2-40B4-BE49-F238E27FC236}">
                <a16:creationId xmlns:a16="http://schemas.microsoft.com/office/drawing/2014/main" id="{3414942C-52A7-575D-D89B-FA30805C6E4E}"/>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CA347846-50A7-7C60-764D-618276328F65}"/>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2332335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FBC240-1E28-55C4-D7A7-C58BEA00F56C}"/>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E299DEA1-166E-5EA0-A562-7BC8FC96D6E0}"/>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126ABE5C-92D0-09BF-B867-BC8A2567F01A}"/>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5" name="Marcador de pie de página 4">
            <a:extLst>
              <a:ext uri="{FF2B5EF4-FFF2-40B4-BE49-F238E27FC236}">
                <a16:creationId xmlns:a16="http://schemas.microsoft.com/office/drawing/2014/main" id="{9AD03FFA-0497-B239-A1C1-3EC3D505C106}"/>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2955FEAD-5C13-A35A-26FD-94AF9ED07013}"/>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2960747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C3FDBE47-CF3C-6EAD-DC58-3C977B6D69D7}"/>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57AB567B-B313-B3EC-5FC2-2B5536ABBF7E}"/>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DD55C61E-59ED-F902-4C49-12D55C057E77}"/>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5" name="Marcador de pie de página 4">
            <a:extLst>
              <a:ext uri="{FF2B5EF4-FFF2-40B4-BE49-F238E27FC236}">
                <a16:creationId xmlns:a16="http://schemas.microsoft.com/office/drawing/2014/main" id="{CF6791FD-9276-03F7-8939-1F5F2395B310}"/>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AD52A102-54A8-A7C4-8866-C060DD04DF34}"/>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3333925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4E5602-6E3B-3893-1170-2EB519C4E130}"/>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833642F9-A627-383C-4DFB-AA15FC75DD2E}"/>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200D223B-BE2C-20DF-5519-61C3BFF6B1AF}"/>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5" name="Marcador de pie de página 4">
            <a:extLst>
              <a:ext uri="{FF2B5EF4-FFF2-40B4-BE49-F238E27FC236}">
                <a16:creationId xmlns:a16="http://schemas.microsoft.com/office/drawing/2014/main" id="{9049C1D1-842D-6FD6-E7E8-BCA36B1351E3}"/>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C6034A8F-810E-69FF-BAB6-B3C40A08F938}"/>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3024738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033AEE-2910-1AA2-B01A-7C0853EEDC6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EF7B5606-DD47-3419-C670-1934A36BCC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CFFDA156-558C-1DEB-B70E-F5B6348B03EA}"/>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5" name="Marcador de pie de página 4">
            <a:extLst>
              <a:ext uri="{FF2B5EF4-FFF2-40B4-BE49-F238E27FC236}">
                <a16:creationId xmlns:a16="http://schemas.microsoft.com/office/drawing/2014/main" id="{BCD5A880-AF63-54AC-4D53-CFA2C16761EF}"/>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C79547B4-27B9-DB85-D8BD-6984765CE3CF}"/>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1204100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F4755B-2B55-8FFE-EADE-271E10C6E87F}"/>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53A2B6CA-7BDF-A877-A908-343355C77390}"/>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contenido 3">
            <a:extLst>
              <a:ext uri="{FF2B5EF4-FFF2-40B4-BE49-F238E27FC236}">
                <a16:creationId xmlns:a16="http://schemas.microsoft.com/office/drawing/2014/main" id="{8B6B39FE-E347-802C-9D5E-E2DE4F485667}"/>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fecha 4">
            <a:extLst>
              <a:ext uri="{FF2B5EF4-FFF2-40B4-BE49-F238E27FC236}">
                <a16:creationId xmlns:a16="http://schemas.microsoft.com/office/drawing/2014/main" id="{523D45C3-8573-6AF6-2128-733868BCA060}"/>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6" name="Marcador de pie de página 5">
            <a:extLst>
              <a:ext uri="{FF2B5EF4-FFF2-40B4-BE49-F238E27FC236}">
                <a16:creationId xmlns:a16="http://schemas.microsoft.com/office/drawing/2014/main" id="{D0F7DC7D-8494-7829-3305-273FF4F2DB67}"/>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CA6011FC-D938-20AC-54EA-5A3284742FDE}"/>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1021167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A1CF47-D6BF-4D4C-8C94-980CCC663AC7}"/>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05615B5C-51CA-E795-7E79-F762E097F9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7FC3924-8144-24AB-AEF2-3B90AC633E9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texto 4">
            <a:extLst>
              <a:ext uri="{FF2B5EF4-FFF2-40B4-BE49-F238E27FC236}">
                <a16:creationId xmlns:a16="http://schemas.microsoft.com/office/drawing/2014/main" id="{C342AC58-5780-93A3-1D3D-938406033F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B0FE179F-D52F-98EE-006F-D0CDFBEB4623}"/>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7" name="Marcador de fecha 6">
            <a:extLst>
              <a:ext uri="{FF2B5EF4-FFF2-40B4-BE49-F238E27FC236}">
                <a16:creationId xmlns:a16="http://schemas.microsoft.com/office/drawing/2014/main" id="{B9C93975-25D0-26B9-2DC4-D7169C5FD708}"/>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8" name="Marcador de pie de página 7">
            <a:extLst>
              <a:ext uri="{FF2B5EF4-FFF2-40B4-BE49-F238E27FC236}">
                <a16:creationId xmlns:a16="http://schemas.microsoft.com/office/drawing/2014/main" id="{DFFDBCA9-39A0-FA92-1397-C4978610D2D1}"/>
              </a:ext>
            </a:extLst>
          </p:cNvPr>
          <p:cNvSpPr>
            <a:spLocks noGrp="1"/>
          </p:cNvSpPr>
          <p:nvPr>
            <p:ph type="ftr" sz="quarter" idx="11"/>
          </p:nvPr>
        </p:nvSpPr>
        <p:spPr/>
        <p:txBody>
          <a:bodyPr/>
          <a:lstStyle/>
          <a:p>
            <a:endParaRPr lang="es-PE"/>
          </a:p>
        </p:txBody>
      </p:sp>
      <p:sp>
        <p:nvSpPr>
          <p:cNvPr id="9" name="Marcador de número de diapositiva 8">
            <a:extLst>
              <a:ext uri="{FF2B5EF4-FFF2-40B4-BE49-F238E27FC236}">
                <a16:creationId xmlns:a16="http://schemas.microsoft.com/office/drawing/2014/main" id="{8A1D2B90-71C3-9734-2E52-74612AF5F6D9}"/>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860409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2D36AE-ED0E-E30F-0A84-A839A1627B8E}"/>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fecha 2">
            <a:extLst>
              <a:ext uri="{FF2B5EF4-FFF2-40B4-BE49-F238E27FC236}">
                <a16:creationId xmlns:a16="http://schemas.microsoft.com/office/drawing/2014/main" id="{CFC1C2E1-7B68-9202-0B0B-633CF552250F}"/>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4" name="Marcador de pie de página 3">
            <a:extLst>
              <a:ext uri="{FF2B5EF4-FFF2-40B4-BE49-F238E27FC236}">
                <a16:creationId xmlns:a16="http://schemas.microsoft.com/office/drawing/2014/main" id="{E465D801-6504-AEA2-47DD-A078693BD753}"/>
              </a:ext>
            </a:extLst>
          </p:cNvPr>
          <p:cNvSpPr>
            <a:spLocks noGrp="1"/>
          </p:cNvSpPr>
          <p:nvPr>
            <p:ph type="ftr" sz="quarter" idx="11"/>
          </p:nvPr>
        </p:nvSpPr>
        <p:spPr/>
        <p:txBody>
          <a:bodyPr/>
          <a:lstStyle/>
          <a:p>
            <a:endParaRPr lang="es-PE"/>
          </a:p>
        </p:txBody>
      </p:sp>
      <p:sp>
        <p:nvSpPr>
          <p:cNvPr id="5" name="Marcador de número de diapositiva 4">
            <a:extLst>
              <a:ext uri="{FF2B5EF4-FFF2-40B4-BE49-F238E27FC236}">
                <a16:creationId xmlns:a16="http://schemas.microsoft.com/office/drawing/2014/main" id="{39BF14F0-D33E-9AB8-9E5C-3FF565103168}"/>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3698797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391B215C-BF57-D344-46CF-36F52ECE68C7}"/>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3" name="Marcador de pie de página 2">
            <a:extLst>
              <a:ext uri="{FF2B5EF4-FFF2-40B4-BE49-F238E27FC236}">
                <a16:creationId xmlns:a16="http://schemas.microsoft.com/office/drawing/2014/main" id="{7D10D555-7D3B-669F-7839-4F4E9BD6ED55}"/>
              </a:ext>
            </a:extLst>
          </p:cNvPr>
          <p:cNvSpPr>
            <a:spLocks noGrp="1"/>
          </p:cNvSpPr>
          <p:nvPr>
            <p:ph type="ftr" sz="quarter" idx="11"/>
          </p:nvPr>
        </p:nvSpPr>
        <p:spPr/>
        <p:txBody>
          <a:bodyPr/>
          <a:lstStyle/>
          <a:p>
            <a:endParaRPr lang="es-PE"/>
          </a:p>
        </p:txBody>
      </p:sp>
      <p:sp>
        <p:nvSpPr>
          <p:cNvPr id="4" name="Marcador de número de diapositiva 3">
            <a:extLst>
              <a:ext uri="{FF2B5EF4-FFF2-40B4-BE49-F238E27FC236}">
                <a16:creationId xmlns:a16="http://schemas.microsoft.com/office/drawing/2014/main" id="{2FE1B5B4-DDB9-363E-8F24-5F1970F29C5B}"/>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1877644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8F1C70-5827-39C7-2D48-7FF5E62BA14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F2C983DB-CFA1-6EE7-91AF-DF64D2C054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texto 3">
            <a:extLst>
              <a:ext uri="{FF2B5EF4-FFF2-40B4-BE49-F238E27FC236}">
                <a16:creationId xmlns:a16="http://schemas.microsoft.com/office/drawing/2014/main" id="{D3040A3C-C393-53DB-0502-78A7833DEF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1A3C3FF-2B2D-CDDB-881B-01B46ED54AFC}"/>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6" name="Marcador de pie de página 5">
            <a:extLst>
              <a:ext uri="{FF2B5EF4-FFF2-40B4-BE49-F238E27FC236}">
                <a16:creationId xmlns:a16="http://schemas.microsoft.com/office/drawing/2014/main" id="{4AFDF3D2-93ED-2538-34D7-7BB6BA42F885}"/>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EB851D75-3891-ED35-B0C7-493BEA8639AB}"/>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1145569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785D40-A1B4-5A85-82D8-5FE11F20B00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posición de imagen 2">
            <a:extLst>
              <a:ext uri="{FF2B5EF4-FFF2-40B4-BE49-F238E27FC236}">
                <a16:creationId xmlns:a16="http://schemas.microsoft.com/office/drawing/2014/main" id="{3CFFB4CA-A891-FE02-F7D9-ACA2E862A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Marcador de texto 3">
            <a:extLst>
              <a:ext uri="{FF2B5EF4-FFF2-40B4-BE49-F238E27FC236}">
                <a16:creationId xmlns:a16="http://schemas.microsoft.com/office/drawing/2014/main" id="{7535AA62-02EA-D2B8-C9AB-765433ED79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FFF06B2-FA6C-C701-342B-E2E16482C9F7}"/>
              </a:ext>
            </a:extLst>
          </p:cNvPr>
          <p:cNvSpPr>
            <a:spLocks noGrp="1"/>
          </p:cNvSpPr>
          <p:nvPr>
            <p:ph type="dt" sz="half" idx="10"/>
          </p:nvPr>
        </p:nvSpPr>
        <p:spPr/>
        <p:txBody>
          <a:bodyPr/>
          <a:lstStyle/>
          <a:p>
            <a:fld id="{4AC9D650-1158-4FDF-935E-47C6B98E4640}" type="datetimeFigureOut">
              <a:rPr lang="es-PE" smtClean="0"/>
              <a:t>12/10/2023</a:t>
            </a:fld>
            <a:endParaRPr lang="es-PE"/>
          </a:p>
        </p:txBody>
      </p:sp>
      <p:sp>
        <p:nvSpPr>
          <p:cNvPr id="6" name="Marcador de pie de página 5">
            <a:extLst>
              <a:ext uri="{FF2B5EF4-FFF2-40B4-BE49-F238E27FC236}">
                <a16:creationId xmlns:a16="http://schemas.microsoft.com/office/drawing/2014/main" id="{C452AB6D-3876-92CC-251E-FF53727462A6}"/>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8B56E09B-9DB2-590B-70F7-D7036304A5D9}"/>
              </a:ext>
            </a:extLst>
          </p:cNvPr>
          <p:cNvSpPr>
            <a:spLocks noGrp="1"/>
          </p:cNvSpPr>
          <p:nvPr>
            <p:ph type="sldNum" sz="quarter" idx="12"/>
          </p:nvPr>
        </p:nvSpPr>
        <p:spPr/>
        <p:txBody>
          <a:bodyPr/>
          <a:lstStyle/>
          <a:p>
            <a:fld id="{CCC1887B-BD59-433C-8A59-BD1E3F94CCD1}" type="slidenum">
              <a:rPr lang="es-PE" smtClean="0"/>
              <a:t>‹Nº›</a:t>
            </a:fld>
            <a:endParaRPr lang="es-PE"/>
          </a:p>
        </p:txBody>
      </p:sp>
    </p:spTree>
    <p:extLst>
      <p:ext uri="{BB962C8B-B14F-4D97-AF65-F5344CB8AC3E}">
        <p14:creationId xmlns:p14="http://schemas.microsoft.com/office/powerpoint/2010/main" val="13849354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7CDCB1D-1382-1B72-26F9-7B563E41A1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79E74F26-B3E0-F1B7-AB1C-45DF75C3B6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A3F58F90-48AD-3425-95C2-23990D1D79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C9D650-1158-4FDF-935E-47C6B98E4640}" type="datetimeFigureOut">
              <a:rPr lang="es-PE" smtClean="0"/>
              <a:t>12/10/2023</a:t>
            </a:fld>
            <a:endParaRPr lang="es-PE"/>
          </a:p>
        </p:txBody>
      </p:sp>
      <p:sp>
        <p:nvSpPr>
          <p:cNvPr id="5" name="Marcador de pie de página 4">
            <a:extLst>
              <a:ext uri="{FF2B5EF4-FFF2-40B4-BE49-F238E27FC236}">
                <a16:creationId xmlns:a16="http://schemas.microsoft.com/office/drawing/2014/main" id="{AB8CE8B5-9854-7B1D-0C37-4D1E2EEB3D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Marcador de número de diapositiva 5">
            <a:extLst>
              <a:ext uri="{FF2B5EF4-FFF2-40B4-BE49-F238E27FC236}">
                <a16:creationId xmlns:a16="http://schemas.microsoft.com/office/drawing/2014/main" id="{B4CBC115-FF1C-5EF2-72ED-ECB0052A0E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C1887B-BD59-433C-8A59-BD1E3F94CCD1}" type="slidenum">
              <a:rPr lang="es-PE" smtClean="0"/>
              <a:t>‹Nº›</a:t>
            </a:fld>
            <a:endParaRPr lang="es-PE"/>
          </a:p>
        </p:txBody>
      </p:sp>
    </p:spTree>
    <p:extLst>
      <p:ext uri="{BB962C8B-B14F-4D97-AF65-F5344CB8AC3E}">
        <p14:creationId xmlns:p14="http://schemas.microsoft.com/office/powerpoint/2010/main" val="5174144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61ACFCA1-683B-DDC3-FB3C-22AEFF181462}"/>
              </a:ext>
            </a:extLst>
          </p:cNvPr>
          <p:cNvSpPr>
            <a:spLocks noGrp="1"/>
          </p:cNvSpPr>
          <p:nvPr>
            <p:ph type="ctrTitle"/>
          </p:nvPr>
        </p:nvSpPr>
        <p:spPr>
          <a:xfrm>
            <a:off x="1524003" y="1999615"/>
            <a:ext cx="9144000" cy="2764028"/>
          </a:xfrm>
        </p:spPr>
        <p:txBody>
          <a:bodyPr anchor="ctr">
            <a:normAutofit/>
          </a:bodyPr>
          <a:lstStyle/>
          <a:p>
            <a:r>
              <a:rPr lang="es-PE" sz="7200" b="1" dirty="0"/>
              <a:t>ANÁLISIS FODA DE LA EMPRESA ABC S.A.C</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4726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B6077E-939C-DB78-EE7E-E1FD637D6BF3}"/>
              </a:ext>
            </a:extLst>
          </p:cNvPr>
          <p:cNvSpPr>
            <a:spLocks noGrp="1"/>
          </p:cNvSpPr>
          <p:nvPr>
            <p:ph type="title"/>
          </p:nvPr>
        </p:nvSpPr>
        <p:spPr>
          <a:xfrm>
            <a:off x="838200" y="2102247"/>
            <a:ext cx="10515600" cy="2653506"/>
          </a:xfrm>
        </p:spPr>
        <p:txBody>
          <a:bodyPr>
            <a:noAutofit/>
          </a:bodyPr>
          <a:lstStyle/>
          <a:p>
            <a:pPr algn="ctr">
              <a:lnSpc>
                <a:spcPct val="200000"/>
              </a:lnSpc>
            </a:pPr>
            <a:r>
              <a:rPr lang="es-PE" sz="2400" b="0" i="0" dirty="0">
                <a:effectLst/>
                <a:latin typeface="Söhne"/>
              </a:rPr>
              <a:t>Bienvenidos a la presentación del análisis FODA de ABC S.A C. En esta sesión, exploraremos las fortalezas, debilidades, oportunidades y amenazas que impactan nuestra empresa.</a:t>
            </a:r>
            <a:endParaRPr lang="es-PE" sz="2400" dirty="0"/>
          </a:p>
        </p:txBody>
      </p:sp>
    </p:spTree>
    <p:extLst>
      <p:ext uri="{BB962C8B-B14F-4D97-AF65-F5344CB8AC3E}">
        <p14:creationId xmlns:p14="http://schemas.microsoft.com/office/powerpoint/2010/main" val="30377095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882E681-C867-A163-BAC3-AB6EAE89234A}"/>
              </a:ext>
            </a:extLst>
          </p:cNvPr>
          <p:cNvSpPr>
            <a:spLocks noGrp="1"/>
          </p:cNvSpPr>
          <p:nvPr>
            <p:ph type="title"/>
          </p:nvPr>
        </p:nvSpPr>
        <p:spPr>
          <a:xfrm>
            <a:off x="640080" y="325369"/>
            <a:ext cx="4368602" cy="1956841"/>
          </a:xfrm>
        </p:spPr>
        <p:txBody>
          <a:bodyPr anchor="b">
            <a:normAutofit/>
          </a:bodyPr>
          <a:lstStyle/>
          <a:p>
            <a:r>
              <a:rPr lang="es-PE" sz="5400"/>
              <a:t>HISTORIA DE ABC S.A.C</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Marcador de contenido 4">
            <a:extLst>
              <a:ext uri="{FF2B5EF4-FFF2-40B4-BE49-F238E27FC236}">
                <a16:creationId xmlns:a16="http://schemas.microsoft.com/office/drawing/2014/main" id="{487E33B7-B243-7C8F-0D7E-D8682BEB1E22}"/>
              </a:ext>
            </a:extLst>
          </p:cNvPr>
          <p:cNvSpPr>
            <a:spLocks noGrp="1"/>
          </p:cNvSpPr>
          <p:nvPr>
            <p:ph idx="1"/>
          </p:nvPr>
        </p:nvSpPr>
        <p:spPr>
          <a:xfrm>
            <a:off x="640080" y="2872899"/>
            <a:ext cx="4243589" cy="3320668"/>
          </a:xfrm>
        </p:spPr>
        <p:txBody>
          <a:bodyPr>
            <a:normAutofit/>
          </a:bodyPr>
          <a:lstStyle/>
          <a:p>
            <a:pPr marL="0" indent="0">
              <a:buNone/>
            </a:pPr>
            <a:r>
              <a:rPr lang="es-PE" sz="2000" b="0" i="0">
                <a:effectLst/>
                <a:latin typeface="Söhne"/>
              </a:rPr>
              <a:t>Fundada en 2004, ABC S.A.C ha crecido desde sus humildes comienzos hasta convertirse en una de las mejores empresas en el ámbito industrial.</a:t>
            </a:r>
          </a:p>
          <a:p>
            <a:pPr marL="0" indent="0">
              <a:buNone/>
            </a:pPr>
            <a:r>
              <a:rPr lang="es-PE" sz="2000" b="1" i="0">
                <a:effectLst/>
                <a:latin typeface="Söhne"/>
              </a:rPr>
              <a:t>Áreas de Operación y Alcance del Negocio</a:t>
            </a:r>
          </a:p>
          <a:p>
            <a:pPr marL="0" indent="0">
              <a:buNone/>
            </a:pPr>
            <a:r>
              <a:rPr lang="es-PE" sz="2000" b="0" i="0">
                <a:effectLst/>
                <a:latin typeface="Söhne"/>
              </a:rPr>
              <a:t>Actualmente, operamos en unos cuantos países de Latinoamérica y nuestro futuro es entrar a ciertas ciudades de Europa.</a:t>
            </a:r>
          </a:p>
          <a:p>
            <a:endParaRPr lang="es-PE" sz="2000"/>
          </a:p>
        </p:txBody>
      </p:sp>
      <p:pic>
        <p:nvPicPr>
          <p:cNvPr id="6" name="Imagen 5" descr="Imagen digital de una ciudad&#10;&#10;Descripción generada automáticamente con confianza media">
            <a:extLst>
              <a:ext uri="{FF2B5EF4-FFF2-40B4-BE49-F238E27FC236}">
                <a16:creationId xmlns:a16="http://schemas.microsoft.com/office/drawing/2014/main" id="{F669D842-C55E-208B-0342-3AB71FC444AE}"/>
              </a:ext>
            </a:extLst>
          </p:cNvPr>
          <p:cNvPicPr>
            <a:picLocks noChangeAspect="1"/>
          </p:cNvPicPr>
          <p:nvPr/>
        </p:nvPicPr>
        <p:blipFill rotWithShape="1">
          <a:blip r:embed="rId2"/>
          <a:srcRect l="3286" r="21487"/>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504809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A55FC7B-1F40-2F08-19D5-4538BB7731DB}"/>
              </a:ext>
            </a:extLst>
          </p:cNvPr>
          <p:cNvSpPr>
            <a:spLocks noGrp="1"/>
          </p:cNvSpPr>
          <p:nvPr>
            <p:ph type="title"/>
          </p:nvPr>
        </p:nvSpPr>
        <p:spPr>
          <a:xfrm>
            <a:off x="4654296" y="329184"/>
            <a:ext cx="6894576" cy="1783080"/>
          </a:xfrm>
        </p:spPr>
        <p:txBody>
          <a:bodyPr anchor="b">
            <a:normAutofit/>
          </a:bodyPr>
          <a:lstStyle/>
          <a:p>
            <a:r>
              <a:rPr lang="es-PE" sz="5400"/>
              <a:t>FORTALEZAS INTERNAS DE ABC S.A.C</a:t>
            </a:r>
          </a:p>
        </p:txBody>
      </p:sp>
      <p:pic>
        <p:nvPicPr>
          <p:cNvPr id="4" name="Imagen 3" descr="Torre de metal&#10;&#10;Descripción generada automáticamente con confianza baja">
            <a:extLst>
              <a:ext uri="{FF2B5EF4-FFF2-40B4-BE49-F238E27FC236}">
                <a16:creationId xmlns:a16="http://schemas.microsoft.com/office/drawing/2014/main" id="{EBA7808A-3C31-60DD-6B17-C33B1E8C9C4F}"/>
              </a:ext>
            </a:extLst>
          </p:cNvPr>
          <p:cNvPicPr>
            <a:picLocks noChangeAspect="1"/>
          </p:cNvPicPr>
          <p:nvPr/>
        </p:nvPicPr>
        <p:blipFill rotWithShape="1">
          <a:blip r:embed="rId2"/>
          <a:srcRect l="21672" r="35634"/>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1"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DF2EF99-20D7-1BBF-8D9C-F15B8BBC329D}"/>
              </a:ext>
            </a:extLst>
          </p:cNvPr>
          <p:cNvSpPr>
            <a:spLocks noGrp="1"/>
          </p:cNvSpPr>
          <p:nvPr>
            <p:ph idx="1"/>
          </p:nvPr>
        </p:nvSpPr>
        <p:spPr>
          <a:xfrm>
            <a:off x="4654296" y="2706624"/>
            <a:ext cx="6894576" cy="3483864"/>
          </a:xfrm>
        </p:spPr>
        <p:txBody>
          <a:bodyPr>
            <a:normAutofit/>
          </a:bodyPr>
          <a:lstStyle/>
          <a:p>
            <a:pPr marL="0" indent="0">
              <a:buNone/>
            </a:pPr>
            <a:r>
              <a:rPr lang="es-PE" sz="2200">
                <a:latin typeface="Söhne"/>
              </a:rPr>
              <a:t>Nuestra empresa se distingue por su sólida base financiera, respaldada por datos financieros sólidos que reflejan aumento. Además, contamos con un equipo altamente calificado y experimentado en áreas críticas para el éxito de nuestro negocio. La experiencia y habilidades de nuestro equipo son fundamentales para la alta calidad de nuestros productos/servicios. En particular, las nuevas tendencias que creamos son nuestro distintivo en el mercado.</a:t>
            </a:r>
          </a:p>
          <a:p>
            <a:pPr marL="0" indent="0">
              <a:buNone/>
            </a:pPr>
            <a:endParaRPr lang="es-PE" sz="2200"/>
          </a:p>
        </p:txBody>
      </p:sp>
    </p:spTree>
    <p:extLst>
      <p:ext uri="{BB962C8B-B14F-4D97-AF65-F5344CB8AC3E}">
        <p14:creationId xmlns:p14="http://schemas.microsoft.com/office/powerpoint/2010/main" val="1427736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84EE76D-DE41-3156-3096-1DE89E0D7C84}"/>
              </a:ext>
            </a:extLst>
          </p:cNvPr>
          <p:cNvSpPr>
            <a:spLocks noGrp="1"/>
          </p:cNvSpPr>
          <p:nvPr>
            <p:ph type="title"/>
          </p:nvPr>
        </p:nvSpPr>
        <p:spPr>
          <a:xfrm>
            <a:off x="640080" y="4777739"/>
            <a:ext cx="3418990" cy="1412119"/>
          </a:xfrm>
        </p:spPr>
        <p:txBody>
          <a:bodyPr>
            <a:normAutofit/>
          </a:bodyPr>
          <a:lstStyle/>
          <a:p>
            <a:r>
              <a:rPr lang="es-PE" sz="3000"/>
              <a:t>DEBILIDADES INTERNAS ABC S.A.C</a:t>
            </a:r>
          </a:p>
        </p:txBody>
      </p:sp>
      <p:pic>
        <p:nvPicPr>
          <p:cNvPr id="4" name="Imagen 3" descr="Motor de un vehículo&#10;&#10;Descripción generada automáticamente con confianza baja">
            <a:extLst>
              <a:ext uri="{FF2B5EF4-FFF2-40B4-BE49-F238E27FC236}">
                <a16:creationId xmlns:a16="http://schemas.microsoft.com/office/drawing/2014/main" id="{FB8779A5-976E-0817-A186-14641709AFC1}"/>
              </a:ext>
            </a:extLst>
          </p:cNvPr>
          <p:cNvPicPr>
            <a:picLocks noChangeAspect="1"/>
          </p:cNvPicPr>
          <p:nvPr/>
        </p:nvPicPr>
        <p:blipFill rotWithShape="1">
          <a:blip r:embed="rId2"/>
          <a:srcRect t="9818" b="15404"/>
          <a:stretch/>
        </p:blipFill>
        <p:spPr>
          <a:xfrm>
            <a:off x="20" y="10"/>
            <a:ext cx="12191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11"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61305" y="5468206"/>
            <a:ext cx="1371600" cy="18288"/>
          </a:xfrm>
          <a:custGeom>
            <a:avLst/>
            <a:gdLst>
              <a:gd name="connsiteX0" fmla="*/ 0 w 1371600"/>
              <a:gd name="connsiteY0" fmla="*/ 0 h 18288"/>
              <a:gd name="connsiteX1" fmla="*/ 685800 w 1371600"/>
              <a:gd name="connsiteY1" fmla="*/ 0 h 18288"/>
              <a:gd name="connsiteX2" fmla="*/ 1371600 w 1371600"/>
              <a:gd name="connsiteY2" fmla="*/ 0 h 18288"/>
              <a:gd name="connsiteX3" fmla="*/ 1371600 w 1371600"/>
              <a:gd name="connsiteY3" fmla="*/ 18288 h 18288"/>
              <a:gd name="connsiteX4" fmla="*/ 713232 w 1371600"/>
              <a:gd name="connsiteY4" fmla="*/ 18288 h 18288"/>
              <a:gd name="connsiteX5" fmla="*/ 0 w 1371600"/>
              <a:gd name="connsiteY5" fmla="*/ 18288 h 18288"/>
              <a:gd name="connsiteX6" fmla="*/ 0 w 1371600"/>
              <a:gd name="connsiteY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8288" fill="none" extrusionOk="0">
                <a:moveTo>
                  <a:pt x="0" y="0"/>
                </a:moveTo>
                <a:cubicBezTo>
                  <a:pt x="247303" y="31625"/>
                  <a:pt x="422310" y="-25629"/>
                  <a:pt x="685800" y="0"/>
                </a:cubicBezTo>
                <a:cubicBezTo>
                  <a:pt x="949290" y="25629"/>
                  <a:pt x="1192357" y="6696"/>
                  <a:pt x="1371600" y="0"/>
                </a:cubicBezTo>
                <a:cubicBezTo>
                  <a:pt x="1371355" y="6649"/>
                  <a:pt x="1371915" y="11310"/>
                  <a:pt x="1371600" y="18288"/>
                </a:cubicBezTo>
                <a:cubicBezTo>
                  <a:pt x="1107995" y="26464"/>
                  <a:pt x="1033361" y="32942"/>
                  <a:pt x="713232" y="18288"/>
                </a:cubicBezTo>
                <a:cubicBezTo>
                  <a:pt x="393103" y="3634"/>
                  <a:pt x="289343" y="43221"/>
                  <a:pt x="0" y="18288"/>
                </a:cubicBezTo>
                <a:cubicBezTo>
                  <a:pt x="-459" y="11562"/>
                  <a:pt x="-31" y="5093"/>
                  <a:pt x="0" y="0"/>
                </a:cubicBezTo>
                <a:close/>
              </a:path>
              <a:path w="1371600" h="18288" stroke="0" extrusionOk="0">
                <a:moveTo>
                  <a:pt x="0" y="0"/>
                </a:moveTo>
                <a:cubicBezTo>
                  <a:pt x="170249" y="-24099"/>
                  <a:pt x="504634" y="14338"/>
                  <a:pt x="644652" y="0"/>
                </a:cubicBezTo>
                <a:cubicBezTo>
                  <a:pt x="784670" y="-14338"/>
                  <a:pt x="1087773" y="8679"/>
                  <a:pt x="1371600" y="0"/>
                </a:cubicBezTo>
                <a:cubicBezTo>
                  <a:pt x="1372456" y="3662"/>
                  <a:pt x="1371030" y="13946"/>
                  <a:pt x="1371600" y="18288"/>
                </a:cubicBezTo>
                <a:cubicBezTo>
                  <a:pt x="1176823" y="-1409"/>
                  <a:pt x="900830" y="9989"/>
                  <a:pt x="713232" y="18288"/>
                </a:cubicBezTo>
                <a:cubicBezTo>
                  <a:pt x="525634" y="26587"/>
                  <a:pt x="282837" y="5724"/>
                  <a:pt x="0" y="18288"/>
                </a:cubicBezTo>
                <a:cubicBezTo>
                  <a:pt x="367" y="13143"/>
                  <a:pt x="-823" y="5844"/>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EAE84B3F-1341-7474-C6FF-4DBC900E8FAD}"/>
              </a:ext>
            </a:extLst>
          </p:cNvPr>
          <p:cNvSpPr>
            <a:spLocks noGrp="1"/>
          </p:cNvSpPr>
          <p:nvPr>
            <p:ph idx="1"/>
          </p:nvPr>
        </p:nvSpPr>
        <p:spPr>
          <a:xfrm>
            <a:off x="4654294" y="4777739"/>
            <a:ext cx="6897626" cy="1399223"/>
          </a:xfrm>
        </p:spPr>
        <p:txBody>
          <a:bodyPr anchor="ctr">
            <a:normAutofit/>
          </a:bodyPr>
          <a:lstStyle/>
          <a:p>
            <a:pPr marL="0" indent="0">
              <a:buNone/>
            </a:pPr>
            <a:r>
              <a:rPr lang="es-PE" sz="1900" dirty="0">
                <a:latin typeface="Söhne"/>
              </a:rPr>
              <a:t>A pesar de nuestras fortalezas, reconocemos ciertas limitaciones que merecen atención. En particular, nuestras limitaciones tecnológicas han impactado ciertos procesos específicos, Además, la dependencia de proveedores representa un riesgo potencial para nuestra cadena de suministro.</a:t>
            </a:r>
          </a:p>
        </p:txBody>
      </p:sp>
    </p:spTree>
    <p:extLst>
      <p:ext uri="{BB962C8B-B14F-4D97-AF65-F5344CB8AC3E}">
        <p14:creationId xmlns:p14="http://schemas.microsoft.com/office/powerpoint/2010/main" val="2447391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377EF6B-3DF8-BDFB-B806-5F55311307AC}"/>
              </a:ext>
            </a:extLst>
          </p:cNvPr>
          <p:cNvSpPr>
            <a:spLocks noGrp="1"/>
          </p:cNvSpPr>
          <p:nvPr>
            <p:ph type="title"/>
          </p:nvPr>
        </p:nvSpPr>
        <p:spPr>
          <a:xfrm>
            <a:off x="572494" y="14844"/>
            <a:ext cx="11047013" cy="1434415"/>
          </a:xfrm>
        </p:spPr>
        <p:txBody>
          <a:bodyPr anchor="b">
            <a:normAutofit/>
          </a:bodyPr>
          <a:lstStyle/>
          <a:p>
            <a:r>
              <a:rPr lang="es-PE" sz="5000" dirty="0"/>
              <a:t>OPORTUNIDADES EXTERNAS DE ABC S.A.C</a:t>
            </a:r>
          </a:p>
        </p:txBody>
      </p:sp>
      <p:sp>
        <p:nvSpPr>
          <p:cNvPr id="11"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a:extLst>
              <a:ext uri="{FF2B5EF4-FFF2-40B4-BE49-F238E27FC236}">
                <a16:creationId xmlns:a16="http://schemas.microsoft.com/office/drawing/2014/main" id="{9A1D6849-94D1-9C54-4474-8045E1D6D828}"/>
              </a:ext>
            </a:extLst>
          </p:cNvPr>
          <p:cNvPicPr>
            <a:picLocks noChangeAspect="1"/>
          </p:cNvPicPr>
          <p:nvPr/>
        </p:nvPicPr>
        <p:blipFill rotWithShape="1">
          <a:blip r:embed="rId2"/>
          <a:srcRect l="41634" r="14664" b="1"/>
          <a:stretch/>
        </p:blipFill>
        <p:spPr>
          <a:xfrm>
            <a:off x="572492" y="2002056"/>
            <a:ext cx="3943849" cy="4184060"/>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
        <p:nvSpPr>
          <p:cNvPr id="3" name="Marcador de contenido 2">
            <a:extLst>
              <a:ext uri="{FF2B5EF4-FFF2-40B4-BE49-F238E27FC236}">
                <a16:creationId xmlns:a16="http://schemas.microsoft.com/office/drawing/2014/main" id="{67DA0F71-023F-65EE-D531-BE45D9A5551E}"/>
              </a:ext>
            </a:extLst>
          </p:cNvPr>
          <p:cNvSpPr>
            <a:spLocks noGrp="1"/>
          </p:cNvSpPr>
          <p:nvPr>
            <p:ph idx="1"/>
          </p:nvPr>
        </p:nvSpPr>
        <p:spPr>
          <a:xfrm>
            <a:off x="4905955" y="2071316"/>
            <a:ext cx="6713552" cy="4114800"/>
          </a:xfrm>
        </p:spPr>
        <p:txBody>
          <a:bodyPr anchor="t">
            <a:normAutofit/>
          </a:bodyPr>
          <a:lstStyle/>
          <a:p>
            <a:pPr marL="0" indent="0" algn="ctr">
              <a:lnSpc>
                <a:spcPct val="150000"/>
              </a:lnSpc>
              <a:buNone/>
            </a:pPr>
            <a:r>
              <a:rPr lang="es-PE" sz="2200" dirty="0">
                <a:latin typeface="Söhne"/>
              </a:rPr>
              <a:t> En el ámbito externo, hemos identificado emocionantes oportunidades que podemos capitalizar. Las tendencias del mercado ofrecen un terreno fértil para el crecimiento. Además, estamos explorando activamente oportunidades de expansión en nuevos mercados latinoamericanos y posibles europeos que alinean con nuestra visión y capacidades.</a:t>
            </a:r>
          </a:p>
        </p:txBody>
      </p:sp>
    </p:spTree>
    <p:extLst>
      <p:ext uri="{BB962C8B-B14F-4D97-AF65-F5344CB8AC3E}">
        <p14:creationId xmlns:p14="http://schemas.microsoft.com/office/powerpoint/2010/main" val="2823047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E6068CF-3A17-0B05-8335-D54B90649DC3}"/>
              </a:ext>
            </a:extLst>
          </p:cNvPr>
          <p:cNvSpPr>
            <a:spLocks noGrp="1"/>
          </p:cNvSpPr>
          <p:nvPr>
            <p:ph type="title"/>
          </p:nvPr>
        </p:nvSpPr>
        <p:spPr>
          <a:xfrm>
            <a:off x="630936" y="639520"/>
            <a:ext cx="3429000" cy="1719072"/>
          </a:xfrm>
        </p:spPr>
        <p:txBody>
          <a:bodyPr anchor="b">
            <a:normAutofit/>
          </a:bodyPr>
          <a:lstStyle/>
          <a:p>
            <a:r>
              <a:rPr lang="es-PE" sz="3800"/>
              <a:t>AMENAZAS EXTERNAS DE ABC S.A.C</a:t>
            </a:r>
          </a:p>
        </p:txBody>
      </p:sp>
      <p:sp>
        <p:nvSpPr>
          <p:cNvPr id="1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4667CC39-1A51-F911-3BF5-ABD0C240F222}"/>
              </a:ext>
            </a:extLst>
          </p:cNvPr>
          <p:cNvSpPr>
            <a:spLocks noGrp="1"/>
          </p:cNvSpPr>
          <p:nvPr>
            <p:ph idx="1"/>
          </p:nvPr>
        </p:nvSpPr>
        <p:spPr>
          <a:xfrm>
            <a:off x="630936" y="2807208"/>
            <a:ext cx="3429000" cy="3410712"/>
          </a:xfrm>
        </p:spPr>
        <p:txBody>
          <a:bodyPr anchor="t">
            <a:normAutofit/>
          </a:bodyPr>
          <a:lstStyle/>
          <a:p>
            <a:pPr marL="0" indent="0">
              <a:buNone/>
            </a:pPr>
            <a:r>
              <a:rPr lang="es-PE" sz="2000"/>
              <a:t>En un entorno competitivo, identificamos amenazas que requieren atención. La competencia intensa en Latinoamérica nos desafía a diferenciarnos y mejorar continuamente. Además, los rápidos cambios tecnológicos en la industria son una amenaza que estamos abordando proactivamente.</a:t>
            </a:r>
          </a:p>
        </p:txBody>
      </p:sp>
      <p:pic>
        <p:nvPicPr>
          <p:cNvPr id="4" name="Imagen 3" descr="Un par de personas en uniforme&#10;&#10;Descripción generada automáticamente con confianza baja">
            <a:extLst>
              <a:ext uri="{FF2B5EF4-FFF2-40B4-BE49-F238E27FC236}">
                <a16:creationId xmlns:a16="http://schemas.microsoft.com/office/drawing/2014/main" id="{B274B5B9-A0F5-41D2-AC42-39AEE8579B71}"/>
              </a:ext>
            </a:extLst>
          </p:cNvPr>
          <p:cNvPicPr>
            <a:picLocks noChangeAspect="1"/>
          </p:cNvPicPr>
          <p:nvPr/>
        </p:nvPicPr>
        <p:blipFill>
          <a:blip r:embed="rId2"/>
          <a:stretch>
            <a:fillRect/>
          </a:stretch>
        </p:blipFill>
        <p:spPr>
          <a:xfrm>
            <a:off x="4654296" y="1131944"/>
            <a:ext cx="6903720" cy="4594111"/>
          </a:xfrm>
          <a:prstGeom prst="rect">
            <a:avLst/>
          </a:prstGeom>
        </p:spPr>
      </p:pic>
    </p:spTree>
    <p:extLst>
      <p:ext uri="{BB962C8B-B14F-4D97-AF65-F5344CB8AC3E}">
        <p14:creationId xmlns:p14="http://schemas.microsoft.com/office/powerpoint/2010/main" val="658157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a:extLst>
              <a:ext uri="{FF2B5EF4-FFF2-40B4-BE49-F238E27FC236}">
                <a16:creationId xmlns:a16="http://schemas.microsoft.com/office/drawing/2014/main" id="{7C374711-A1BD-A2B5-37D0-3AD180C08234}"/>
              </a:ext>
            </a:extLst>
          </p:cNvPr>
          <p:cNvPicPr>
            <a:picLocks noChangeAspect="1"/>
          </p:cNvPicPr>
          <p:nvPr/>
        </p:nvPicPr>
        <p:blipFill rotWithShape="1">
          <a:blip r:embed="rId2"/>
          <a:srcRect l="9878" r="29562" b="8304"/>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7C933833-92E7-DB9F-6C8F-15E7865F218C}"/>
              </a:ext>
            </a:extLst>
          </p:cNvPr>
          <p:cNvSpPr>
            <a:spLocks noGrp="1"/>
          </p:cNvSpPr>
          <p:nvPr>
            <p:ph type="title"/>
          </p:nvPr>
        </p:nvSpPr>
        <p:spPr>
          <a:xfrm>
            <a:off x="371094" y="1161288"/>
            <a:ext cx="3438144" cy="1124712"/>
          </a:xfrm>
        </p:spPr>
        <p:txBody>
          <a:bodyPr anchor="b">
            <a:normAutofit/>
          </a:bodyPr>
          <a:lstStyle/>
          <a:p>
            <a:r>
              <a:rPr lang="es-PE" sz="2800"/>
              <a:t>ESTRATEGIAS RECOMENDADAS</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6B643376-CDFC-9FB4-7680-F06A78CCD8C9}"/>
              </a:ext>
            </a:extLst>
          </p:cNvPr>
          <p:cNvSpPr>
            <a:spLocks noGrp="1"/>
          </p:cNvSpPr>
          <p:nvPr>
            <p:ph idx="1"/>
          </p:nvPr>
        </p:nvSpPr>
        <p:spPr>
          <a:xfrm>
            <a:off x="371094" y="2718054"/>
            <a:ext cx="3438906" cy="3207258"/>
          </a:xfrm>
        </p:spPr>
        <p:txBody>
          <a:bodyPr anchor="t">
            <a:normAutofit/>
          </a:bodyPr>
          <a:lstStyle/>
          <a:p>
            <a:r>
              <a:rPr lang="es-PE" sz="1200" b="1">
                <a:latin typeface="Söhne"/>
              </a:rPr>
              <a:t>Fase 1: Evaluación Tecnológica: </a:t>
            </a:r>
            <a:r>
              <a:rPr lang="es-PE" sz="1200">
                <a:latin typeface="Söhne"/>
              </a:rPr>
              <a:t>Contratar a expertos para evaluar nuestras necesidades tecnológicas y proponer soluciones viables.</a:t>
            </a:r>
          </a:p>
          <a:p>
            <a:r>
              <a:rPr lang="es-PE" sz="1200" b="1">
                <a:latin typeface="Söhne"/>
              </a:rPr>
              <a:t>Fase 2: Diversificación de Proveedores: </a:t>
            </a:r>
            <a:r>
              <a:rPr lang="es-PE" sz="1200">
                <a:latin typeface="Söhne"/>
              </a:rPr>
              <a:t>Identificar y establecer relaciones con nuevos proveedores, evaluando cuidadosamente su capacidad y fiabilidad.</a:t>
            </a:r>
          </a:p>
          <a:p>
            <a:r>
              <a:rPr lang="es-PE" sz="1200" b="1">
                <a:latin typeface="Söhne"/>
              </a:rPr>
              <a:t>Fase 3: Desarrollo de Productos/Servicios: </a:t>
            </a:r>
            <a:r>
              <a:rPr lang="es-PE" sz="1200">
                <a:latin typeface="Söhne"/>
              </a:rPr>
              <a:t>Formar un equipo de innovación para explorar oportunidades de nuevos productos o servicios, considerando las tendencias del mercado.</a:t>
            </a:r>
          </a:p>
          <a:p>
            <a:r>
              <a:rPr lang="es-PE" sz="1200" b="1">
                <a:latin typeface="Söhne"/>
              </a:rPr>
              <a:t>Fase 4: Capacitación y Desarrollo del Equipo: </a:t>
            </a:r>
            <a:r>
              <a:rPr lang="es-PE" sz="1200">
                <a:latin typeface="Söhne"/>
              </a:rPr>
              <a:t>Implementar programas de capacitación y desarrollo continuo para el equipo, asegurando que estén equipados con las habilidades necesarias.</a:t>
            </a:r>
          </a:p>
        </p:txBody>
      </p:sp>
    </p:spTree>
    <p:extLst>
      <p:ext uri="{BB962C8B-B14F-4D97-AF65-F5344CB8AC3E}">
        <p14:creationId xmlns:p14="http://schemas.microsoft.com/office/powerpoint/2010/main" val="133159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B6077E-939C-DB78-EE7E-E1FD637D6BF3}"/>
              </a:ext>
            </a:extLst>
          </p:cNvPr>
          <p:cNvSpPr>
            <a:spLocks noGrp="1"/>
          </p:cNvSpPr>
          <p:nvPr>
            <p:ph type="title"/>
          </p:nvPr>
        </p:nvSpPr>
        <p:spPr>
          <a:xfrm>
            <a:off x="838200" y="2102247"/>
            <a:ext cx="10515600" cy="2653506"/>
          </a:xfrm>
        </p:spPr>
        <p:txBody>
          <a:bodyPr>
            <a:noAutofit/>
          </a:bodyPr>
          <a:lstStyle/>
          <a:p>
            <a:pPr algn="ctr">
              <a:lnSpc>
                <a:spcPct val="200000"/>
              </a:lnSpc>
            </a:pPr>
            <a:r>
              <a:rPr lang="es-PE" sz="3200" b="0" i="0" dirty="0">
                <a:effectLst/>
                <a:latin typeface="Söhne"/>
              </a:rPr>
              <a:t>Gracias</a:t>
            </a:r>
            <a:endParaRPr lang="es-PE" sz="3200" dirty="0"/>
          </a:p>
        </p:txBody>
      </p:sp>
    </p:spTree>
    <p:extLst>
      <p:ext uri="{BB962C8B-B14F-4D97-AF65-F5344CB8AC3E}">
        <p14:creationId xmlns:p14="http://schemas.microsoft.com/office/powerpoint/2010/main" val="1942301093"/>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448</Words>
  <Application>Microsoft Office PowerPoint</Application>
  <PresentationFormat>Panorámica</PresentationFormat>
  <Paragraphs>20</Paragraphs>
  <Slides>9</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9</vt:i4>
      </vt:variant>
    </vt:vector>
  </HeadingPairs>
  <TitlesOfParts>
    <vt:vector size="14" baseType="lpstr">
      <vt:lpstr>Arial</vt:lpstr>
      <vt:lpstr>Calibri</vt:lpstr>
      <vt:lpstr>Calibri Light</vt:lpstr>
      <vt:lpstr>Söhne</vt:lpstr>
      <vt:lpstr>Tema de Office</vt:lpstr>
      <vt:lpstr>ANÁLISIS FODA DE LA EMPRESA ABC S.A.C</vt:lpstr>
      <vt:lpstr>Bienvenidos a la presentación del análisis FODA de ABC S.A C. En esta sesión, exploraremos las fortalezas, debilidades, oportunidades y amenazas que impactan nuestra empresa.</vt:lpstr>
      <vt:lpstr>HISTORIA DE ABC S.A.C</vt:lpstr>
      <vt:lpstr>FORTALEZAS INTERNAS DE ABC S.A.C</vt:lpstr>
      <vt:lpstr>DEBILIDADES INTERNAS ABC S.A.C</vt:lpstr>
      <vt:lpstr>OPORTUNIDADES EXTERNAS DE ABC S.A.C</vt:lpstr>
      <vt:lpstr>AMENAZAS EXTERNAS DE ABC S.A.C</vt:lpstr>
      <vt:lpstr>ESTRATEGIAS RECOMENDADAS</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ANÁLISIS FODA DE LA EMPRESA ABC S.A.C</dc:title>
  <dc:creator>Maria del Rosario Zuñiga Pacheco</dc:creator>
  <cp:lastModifiedBy>Maria del Rosario Zuñiga Pacheco</cp:lastModifiedBy>
  <cp:revision>1</cp:revision>
  <dcterms:created xsi:type="dcterms:W3CDTF">2023-10-12T15:53:50Z</dcterms:created>
  <dcterms:modified xsi:type="dcterms:W3CDTF">2023-10-12T16:48:34Z</dcterms:modified>
</cp:coreProperties>
</file>

<file path=docProps/thumbnail.jpeg>
</file>